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1"/>
  </p:notesMasterIdLst>
  <p:handoutMasterIdLst>
    <p:handoutMasterId r:id="rId22"/>
  </p:handoutMasterIdLst>
  <p:sldIdLst>
    <p:sldId id="357" r:id="rId7"/>
    <p:sldId id="377" r:id="rId8"/>
    <p:sldId id="373" r:id="rId9"/>
    <p:sldId id="385" r:id="rId10"/>
    <p:sldId id="386" r:id="rId11"/>
    <p:sldId id="387" r:id="rId12"/>
    <p:sldId id="378" r:id="rId13"/>
    <p:sldId id="379" r:id="rId14"/>
    <p:sldId id="380" r:id="rId15"/>
    <p:sldId id="381" r:id="rId16"/>
    <p:sldId id="383" r:id="rId17"/>
    <p:sldId id="382" r:id="rId18"/>
    <p:sldId id="388" r:id="rId19"/>
    <p:sldId id="390" r:id="rId20"/>
  </p:sldIdLst>
  <p:sldSz cx="12192000" cy="6858000"/>
  <p:notesSz cx="9925050" cy="6665913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8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bastian Steinhorst" initials="SS" lastIdx="1" clrIdx="0">
    <p:extLst>
      <p:ext uri="{19B8F6BF-5375-455C-9EA6-DF929625EA0E}">
        <p15:presenceInfo xmlns:p15="http://schemas.microsoft.com/office/powerpoint/2012/main" userId="cee41d825b2507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999999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4" autoAdjust="0"/>
    <p:restoredTop sz="93956" autoAdjust="0"/>
  </p:normalViewPr>
  <p:slideViewPr>
    <p:cSldViewPr snapToGrid="0">
      <p:cViewPr varScale="1">
        <p:scale>
          <a:sx n="85" d="100"/>
          <a:sy n="85" d="100"/>
        </p:scale>
        <p:origin x="48" y="66"/>
      </p:cViewPr>
      <p:guideLst>
        <p:guide orient="horz" pos="18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font" Target="fonts/font2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16/09/2022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16/09/2022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54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6256" y="1557994"/>
            <a:ext cx="12192000" cy="473977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73187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20269" y="1557994"/>
            <a:ext cx="5859475" cy="473977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1557994"/>
            <a:ext cx="5659200" cy="473977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766223"/>
            <a:ext cx="1173704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220270" y="1626682"/>
            <a:ext cx="11737049" cy="4628157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73704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220270" y="794411"/>
            <a:ext cx="11748497" cy="5511943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74849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9B679D-7806-41CD-A0FD-2D71B137C7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90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53337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53337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Name | Date | Title | www.ei.tum.de/esi/</a:t>
            </a:r>
            <a:endParaRPr lang="en-SG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53337"/>
            <a:ext cx="2844800" cy="365125"/>
          </a:xfrm>
          <a:prstGeom prst="rect">
            <a:avLst/>
          </a:prstGeom>
        </p:spPr>
        <p:txBody>
          <a:bodyPr/>
          <a:lstStyle>
            <a:lvl1pPr algn="r">
              <a:defRPr sz="1200"/>
            </a:lvl1pPr>
          </a:lstStyle>
          <a:p>
            <a:fld id="{10FFB683-560E-4C00-8AE4-215E6B7508DF}" type="slidenum">
              <a:rPr lang="en-SG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SG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40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</p:spTree>
    <p:extLst>
      <p:ext uri="{BB962C8B-B14F-4D97-AF65-F5344CB8AC3E}">
        <p14:creationId xmlns:p14="http://schemas.microsoft.com/office/powerpoint/2010/main" val="3738037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Name | Date | Title | www.ei.tum.de/esi/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| Date | Title | www.ei.tum.de/esi/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Name | Date | Title | www.ei.tum.de/esi/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20268" y="1983014"/>
            <a:ext cx="1163401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6340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1481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634017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33577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  <p15:guide id="2" pos="148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20269" y="811369"/>
            <a:ext cx="11771392" cy="554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20269" y="210345"/>
            <a:ext cx="1177139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20270" y="1665667"/>
            <a:ext cx="11550516" cy="464927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845086"/>
            <a:ext cx="11345332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20270" y="699752"/>
            <a:ext cx="5779732" cy="55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699752"/>
            <a:ext cx="5574547" cy="5593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20270" y="727586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Name | Date | Title | www.ei.tum.de/esi/</a:t>
            </a:r>
            <a:endParaRPr lang="de-DE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20269" y="1549408"/>
            <a:ext cx="5859475" cy="4756947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1549408"/>
            <a:ext cx="5659200" cy="475694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4.w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4" descr="TUM-blau-Jubiläumsbadge-blau-A4-oben.png"/>
          <p:cNvPicPr>
            <a:picLocks noChangeAspect="1"/>
          </p:cNvPicPr>
          <p:nvPr userDrawn="1"/>
        </p:nvPicPr>
        <p:blipFill rotWithShape="1">
          <a:blip r:embed="rId3"/>
          <a:srcRect l="55115"/>
          <a:stretch/>
        </p:blipFill>
        <p:spPr>
          <a:xfrm>
            <a:off x="11016342" y="0"/>
            <a:ext cx="1175657" cy="9604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45779"/>
            <a:ext cx="1487168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56709" y="0"/>
            <a:ext cx="12246708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503" y="324650"/>
            <a:ext cx="799629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Name | Date | Title | www.ei.tum.de/esi/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427201" y="314326"/>
            <a:ext cx="1026620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 err="1">
                <a:solidFill>
                  <a:schemeClr val="tx2"/>
                </a:solidFill>
                <a:latin typeface="+mn-lt"/>
              </a:rPr>
              <a:t>Associate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Professorship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Embedded Systems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and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Internet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Things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Department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Electrical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and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Computer Engineering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Munich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7" name="Bild 4" descr="TUM-blau-Jubiläumsbadge-blau-A4-oben.png"/>
          <p:cNvPicPr>
            <a:picLocks noChangeAspect="1"/>
          </p:cNvPicPr>
          <p:nvPr userDrawn="1"/>
        </p:nvPicPr>
        <p:blipFill rotWithShape="1">
          <a:blip r:embed="rId3"/>
          <a:srcRect l="53869"/>
          <a:stretch/>
        </p:blipFill>
        <p:spPr>
          <a:xfrm>
            <a:off x="10983686" y="0"/>
            <a:ext cx="1208314" cy="96040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  <p:pic>
        <p:nvPicPr>
          <p:cNvPr id="12" name="Bild 2" descr="20150416 tum logo blau png final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17705" y="6465624"/>
            <a:ext cx="608352" cy="320400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10068027" y="6496714"/>
            <a:ext cx="1478467" cy="28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1000" baseline="0" dirty="0">
                <a:solidFill>
                  <a:schemeClr val="bg2"/>
                </a:solidFill>
                <a:latin typeface="+mn-lt"/>
              </a:rPr>
              <a:t>Embedded Systems </a:t>
            </a:r>
          </a:p>
          <a:p>
            <a:pPr>
              <a:lnSpc>
                <a:spcPct val="94000"/>
              </a:lnSpc>
              <a:tabLst/>
            </a:pPr>
            <a:r>
              <a:rPr lang="de-DE" sz="1000" baseline="0" dirty="0" err="1">
                <a:solidFill>
                  <a:schemeClr val="bg2"/>
                </a:solidFill>
                <a:latin typeface="+mn-lt"/>
              </a:rPr>
              <a:t>and</a:t>
            </a:r>
            <a:r>
              <a:rPr lang="de-DE" sz="1000" baseline="0" dirty="0">
                <a:solidFill>
                  <a:schemeClr val="bg2"/>
                </a:solidFill>
                <a:latin typeface="+mn-lt"/>
              </a:rPr>
              <a:t> Internet </a:t>
            </a:r>
            <a:r>
              <a:rPr lang="de-DE" sz="1000" baseline="0" dirty="0" err="1">
                <a:solidFill>
                  <a:schemeClr val="bg2"/>
                </a:solidFill>
                <a:latin typeface="+mn-lt"/>
              </a:rPr>
              <a:t>of</a:t>
            </a:r>
            <a:r>
              <a:rPr lang="de-DE" sz="1000" baseline="0" dirty="0">
                <a:solidFill>
                  <a:schemeClr val="bg2"/>
                </a:solidFill>
                <a:latin typeface="+mn-lt"/>
              </a:rPr>
              <a:t> Things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3" r:id="rId2"/>
    <p:sldLayoutId id="2147483654" r:id="rId3"/>
    <p:sldLayoutId id="2147483704" r:id="rId4"/>
    <p:sldLayoutId id="2147483657" r:id="rId5"/>
    <p:sldLayoutId id="2147483711" r:id="rId6"/>
    <p:sldLayoutId id="2147483703" r:id="rId7"/>
    <p:sldLayoutId id="2147483653" r:id="rId8"/>
    <p:sldLayoutId id="2147483656" r:id="rId9"/>
    <p:sldLayoutId id="2147483712" r:id="rId10"/>
    <p:sldLayoutId id="2147483714" r:id="rId11"/>
    <p:sldLayoutId id="2147483715" r:id="rId12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1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63505" y="324650"/>
            <a:ext cx="799631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63503" y="324650"/>
            <a:ext cx="799629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| Date | Title | www.ei.tum.de/esi/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tools.ietf.org/html/rfc6750" TargetMode="Externa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hyperlink" Target="https://www.w3.org/TR/wot-thing-descrip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ttpwg.org/specs/rfc7616.html" TargetMode="External"/><Relationship Id="rId5" Type="http://schemas.openxmlformats.org/officeDocument/2006/relationships/slide" Target="slide7.xml"/><Relationship Id="rId4" Type="http://schemas.openxmlformats.org/officeDocument/2006/relationships/hyperlink" Target="https://httpwg.org/specs/rfc7617.html" TargetMode="External"/><Relationship Id="rId9" Type="http://schemas.openxmlformats.org/officeDocument/2006/relationships/slide" Target="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41994" y="1236798"/>
            <a:ext cx="11255425" cy="520142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400" b="1" dirty="0"/>
              <a:t>Authentication &amp; Authorization Mechanisms in the Web of Things</a:t>
            </a:r>
            <a:br>
              <a:rPr lang="en-US" sz="4400" b="1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sz="2000" dirty="0">
                <a:latin typeface="+mn-lt"/>
              </a:rPr>
              <a:t>Monika Singh</a:t>
            </a:r>
            <a:br>
              <a:rPr lang="de-DE" sz="2000" dirty="0">
                <a:latin typeface="+mn-lt"/>
              </a:rPr>
            </a:br>
            <a:r>
              <a:rPr lang="de-DE" sz="2000" dirty="0">
                <a:latin typeface="+mn-lt"/>
              </a:rPr>
              <a:t>monika.singh@tum.de</a:t>
            </a:r>
            <a:br>
              <a:rPr lang="de-DE" sz="2000" dirty="0">
                <a:latin typeface="+mn-lt"/>
              </a:rPr>
            </a:br>
            <a:br>
              <a:rPr lang="de-DE" sz="2000" dirty="0">
                <a:latin typeface="+mn-lt"/>
              </a:rPr>
            </a:br>
            <a:br>
              <a:rPr lang="de-DE" sz="2000" dirty="0">
                <a:latin typeface="+mn-lt"/>
              </a:rPr>
            </a:br>
            <a:br>
              <a:rPr lang="de-DE" sz="2000" dirty="0">
                <a:latin typeface="+mn-lt"/>
              </a:rPr>
            </a:br>
            <a:br>
              <a:rPr lang="de-DE" sz="2000" dirty="0"/>
            </a:br>
            <a:br>
              <a:rPr lang="de-DE" sz="2000" dirty="0"/>
            </a:br>
            <a:endParaRPr lang="de-DE" sz="20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980" y="2622454"/>
            <a:ext cx="6490889" cy="43272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Security Schemes: APIKeySecurityScheme</a:t>
            </a:r>
            <a:endParaRPr lang="en-DE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38952-F5B3-E708-8B79-B20C4D6CD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811370"/>
            <a:ext cx="11771392" cy="206245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Client has a key, which is sent to the server for verification (same as openWeatherMap)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Simple</a:t>
            </a:r>
            <a:r>
              <a:rPr lang="de-DE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quick and easy to verify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Not very secure, attacks like Replay attacks are possible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implemented for HTTP consumer in </a:t>
            </a:r>
            <a:r>
              <a:rPr lang="en-GB" sz="16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node-wot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3F705C67-4F2D-E715-6165-6D0524D0078B}"/>
              </a:ext>
            </a:extLst>
          </p:cNvPr>
          <p:cNvSpPr txBox="1">
            <a:spLocks/>
          </p:cNvSpPr>
          <p:nvPr/>
        </p:nvSpPr>
        <p:spPr>
          <a:xfrm>
            <a:off x="264758" y="3188969"/>
            <a:ext cx="11771392" cy="2062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6213" indent="-176213" algn="l" rtl="0" eaLnBrk="0" fontAlgn="base" hangingPunct="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363" indent="-18415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8163" indent="-177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4375" indent="-1762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Symbol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Pre-shared key between client and server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is used to generate the session key used for TLS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Simple to implement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Keys can get old, need to update it regularly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Should be long and random to avoid brute force attack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implemented for HTTP consumer and producer in </a:t>
            </a:r>
            <a:r>
              <a:rPr lang="en-GB" sz="16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node-wot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F6E2AF4D-9617-3450-918A-5517CFFFB708}"/>
              </a:ext>
            </a:extLst>
          </p:cNvPr>
          <p:cNvSpPr txBox="1">
            <a:spLocks/>
          </p:cNvSpPr>
          <p:nvPr/>
        </p:nvSpPr>
        <p:spPr>
          <a:xfrm>
            <a:off x="200339" y="2561793"/>
            <a:ext cx="1177139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GB" u="sng" dirty="0"/>
              <a:t>Security Schemes: </a:t>
            </a:r>
            <a:r>
              <a:rPr lang="en-GB" u="sng" dirty="0" err="1"/>
              <a:t>PSKSecurityScheme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219353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Security Schemes: BearerSecurityScheme</a:t>
            </a:r>
            <a:endParaRPr lang="en-DE" u="sn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F73ECB6-B11A-2A1C-DB5E-7110F4881EEC}"/>
              </a:ext>
            </a:extLst>
          </p:cNvPr>
          <p:cNvSpPr/>
          <p:nvPr/>
        </p:nvSpPr>
        <p:spPr>
          <a:xfrm>
            <a:off x="1077085" y="1200501"/>
            <a:ext cx="1671725" cy="473468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client</a:t>
            </a:r>
            <a:endParaRPr lang="en-D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36E8CF-1093-0286-E0E7-DFB0F0F93D01}"/>
              </a:ext>
            </a:extLst>
          </p:cNvPr>
          <p:cNvSpPr/>
          <p:nvPr/>
        </p:nvSpPr>
        <p:spPr>
          <a:xfrm>
            <a:off x="6681291" y="1200501"/>
            <a:ext cx="1935386" cy="1295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Resource </a:t>
            </a:r>
          </a:p>
          <a:p>
            <a:pPr algn="ctr">
              <a:lnSpc>
                <a:spcPct val="114000"/>
              </a:lnSpc>
            </a:pPr>
            <a:r>
              <a:rPr lang="de-DE" dirty="0"/>
              <a:t>Owner</a:t>
            </a:r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1FDBE9-B92F-7C98-65E7-2E38D3996AED}"/>
              </a:ext>
            </a:extLst>
          </p:cNvPr>
          <p:cNvSpPr/>
          <p:nvPr/>
        </p:nvSpPr>
        <p:spPr>
          <a:xfrm>
            <a:off x="6681291" y="2919909"/>
            <a:ext cx="1935386" cy="1295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Authorization server</a:t>
            </a:r>
            <a:endParaRPr lang="en-D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DDE3AA-ECA7-89A3-E442-45CAB02F1C5E}"/>
              </a:ext>
            </a:extLst>
          </p:cNvPr>
          <p:cNvSpPr/>
          <p:nvPr/>
        </p:nvSpPr>
        <p:spPr>
          <a:xfrm>
            <a:off x="6681291" y="4639317"/>
            <a:ext cx="1935386" cy="1295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Resource </a:t>
            </a:r>
          </a:p>
          <a:p>
            <a:pPr algn="ctr">
              <a:lnSpc>
                <a:spcPct val="114000"/>
              </a:lnSpc>
            </a:pPr>
            <a:r>
              <a:rPr lang="de-DE" dirty="0"/>
              <a:t>Server</a:t>
            </a:r>
            <a:endParaRPr lang="en-DE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E24A72A-F800-C7B0-A900-C93ED663EE02}"/>
              </a:ext>
            </a:extLst>
          </p:cNvPr>
          <p:cNvSpPr/>
          <p:nvPr/>
        </p:nvSpPr>
        <p:spPr>
          <a:xfrm>
            <a:off x="2827347" y="1458552"/>
            <a:ext cx="3803455" cy="32536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9B10FA6-42C5-AFA1-04B0-43A20AC2DA94}"/>
              </a:ext>
            </a:extLst>
          </p:cNvPr>
          <p:cNvSpPr/>
          <p:nvPr/>
        </p:nvSpPr>
        <p:spPr>
          <a:xfrm>
            <a:off x="2827347" y="3075711"/>
            <a:ext cx="3803455" cy="32536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A458668-1DF4-6DA8-C1E3-DD74E8A997E8}"/>
              </a:ext>
            </a:extLst>
          </p:cNvPr>
          <p:cNvSpPr/>
          <p:nvPr/>
        </p:nvSpPr>
        <p:spPr>
          <a:xfrm>
            <a:off x="2827347" y="4911395"/>
            <a:ext cx="3803455" cy="32536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08196379-4942-102E-3F0A-8AF93CB49117}"/>
              </a:ext>
            </a:extLst>
          </p:cNvPr>
          <p:cNvSpPr/>
          <p:nvPr/>
        </p:nvSpPr>
        <p:spPr>
          <a:xfrm>
            <a:off x="2813323" y="2120147"/>
            <a:ext cx="3803455" cy="26361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AEF43B2D-DC8A-FD2D-2834-FD5BBA43DB13}"/>
              </a:ext>
            </a:extLst>
          </p:cNvPr>
          <p:cNvSpPr/>
          <p:nvPr/>
        </p:nvSpPr>
        <p:spPr>
          <a:xfrm>
            <a:off x="2813323" y="3933076"/>
            <a:ext cx="3803455" cy="26361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FD29EF54-1A04-DA03-FC29-5CBEF83C9186}"/>
              </a:ext>
            </a:extLst>
          </p:cNvPr>
          <p:cNvSpPr/>
          <p:nvPr/>
        </p:nvSpPr>
        <p:spPr>
          <a:xfrm>
            <a:off x="2813323" y="5589268"/>
            <a:ext cx="3803455" cy="263613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422365-C640-365D-7C3F-CBD10EDEC81A}"/>
              </a:ext>
            </a:extLst>
          </p:cNvPr>
          <p:cNvSpPr txBox="1"/>
          <p:nvPr/>
        </p:nvSpPr>
        <p:spPr>
          <a:xfrm>
            <a:off x="2827347" y="1181214"/>
            <a:ext cx="3730528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Authorization Request</a:t>
            </a:r>
            <a:endParaRPr lang="en-DE" sz="1600" dirty="0" err="1"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E715F7-EF3E-694A-867E-0E818FAAE892}"/>
              </a:ext>
            </a:extLst>
          </p:cNvPr>
          <p:cNvSpPr txBox="1"/>
          <p:nvPr/>
        </p:nvSpPr>
        <p:spPr>
          <a:xfrm>
            <a:off x="2886251" y="3641276"/>
            <a:ext cx="3730527" cy="263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Access Token</a:t>
            </a:r>
            <a:endParaRPr lang="en-DE" sz="1600" dirty="0" err="1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576A0F-4643-8D68-FA03-B0542EF19B8F}"/>
              </a:ext>
            </a:extLst>
          </p:cNvPr>
          <p:cNvSpPr txBox="1"/>
          <p:nvPr/>
        </p:nvSpPr>
        <p:spPr>
          <a:xfrm>
            <a:off x="2979747" y="1893570"/>
            <a:ext cx="3730527" cy="263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Authorization Grant</a:t>
            </a:r>
            <a:endParaRPr lang="en-DE" sz="1600" dirty="0" err="1"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224034-E177-91DC-A3C8-9596C187B681}"/>
              </a:ext>
            </a:extLst>
          </p:cNvPr>
          <p:cNvSpPr txBox="1"/>
          <p:nvPr/>
        </p:nvSpPr>
        <p:spPr>
          <a:xfrm>
            <a:off x="2950764" y="2851434"/>
            <a:ext cx="3730527" cy="263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Authorization Grant</a:t>
            </a:r>
            <a:endParaRPr lang="en-DE" sz="1600" dirty="0" err="1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4F88BB-EBC2-82F0-3378-DB9D2BB6BAC7}"/>
              </a:ext>
            </a:extLst>
          </p:cNvPr>
          <p:cNvSpPr txBox="1"/>
          <p:nvPr/>
        </p:nvSpPr>
        <p:spPr>
          <a:xfrm>
            <a:off x="2813323" y="5283367"/>
            <a:ext cx="3730527" cy="263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Protected Resource</a:t>
            </a:r>
            <a:endParaRPr lang="en-DE" sz="1600" dirty="0" err="1">
              <a:latin typeface="+mn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43C21B-8A07-3E38-1AAC-2F90F2C25BC6}"/>
              </a:ext>
            </a:extLst>
          </p:cNvPr>
          <p:cNvSpPr txBox="1"/>
          <p:nvPr/>
        </p:nvSpPr>
        <p:spPr>
          <a:xfrm>
            <a:off x="2882043" y="4618883"/>
            <a:ext cx="3730527" cy="2636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Access Token</a:t>
            </a:r>
            <a:endParaRPr lang="en-DE" sz="1600" dirty="0" err="1">
              <a:latin typeface="+mn-lt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9884A51-8EE6-EC8B-18E6-5E86754D3B39}"/>
              </a:ext>
            </a:extLst>
          </p:cNvPr>
          <p:cNvSpPr/>
          <p:nvPr/>
        </p:nvSpPr>
        <p:spPr>
          <a:xfrm>
            <a:off x="706837" y="4353217"/>
            <a:ext cx="8603120" cy="20496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DE" dirty="0"/>
          </a:p>
        </p:txBody>
      </p:sp>
      <p:sp>
        <p:nvSpPr>
          <p:cNvPr id="36" name="Speech Bubble: Rectangle with Corners Rounded 35">
            <a:extLst>
              <a:ext uri="{FF2B5EF4-FFF2-40B4-BE49-F238E27FC236}">
                <a16:creationId xmlns:a16="http://schemas.microsoft.com/office/drawing/2014/main" id="{E95B4049-C0FC-D6C0-E53B-66619ECE8C19}"/>
              </a:ext>
            </a:extLst>
          </p:cNvPr>
          <p:cNvSpPr/>
          <p:nvPr/>
        </p:nvSpPr>
        <p:spPr>
          <a:xfrm>
            <a:off x="9640469" y="3075711"/>
            <a:ext cx="2036363" cy="1767449"/>
          </a:xfrm>
          <a:prstGeom prst="wedgeRoundRectCallout">
            <a:avLst>
              <a:gd name="adj1" fmla="val -261807"/>
              <a:gd name="adj2" fmla="val 39686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GET /resource HTTP/1.1 Host: server.example.com Authorization: Bearer mF_9.B5f-4.1JqM</a:t>
            </a:r>
            <a:r>
              <a:rPr kumimoji="0" lang="en-DE" altLang="en-DE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DE" altLang="en-DE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algn="ctr">
              <a:lnSpc>
                <a:spcPct val="114000"/>
              </a:lnSpc>
            </a:pPr>
            <a:endParaRPr lang="en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Security Schemes: BearerSecurityScheme</a:t>
            </a:r>
            <a:endParaRPr lang="en-DE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38952-F5B3-E708-8B79-B20C4D6CD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811370"/>
            <a:ext cx="11771392" cy="206245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Opaque Strings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No proof of possession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Attacks like replay, same token for multiple resource, disclosure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Mitigations </a:t>
            </a:r>
          </a:p>
          <a:p>
            <a:pPr marL="646113" lvl="2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Limited life time of the token</a:t>
            </a:r>
          </a:p>
          <a:p>
            <a:pPr marL="646113" lvl="2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Using TLS for authentication server</a:t>
            </a:r>
          </a:p>
          <a:p>
            <a:pPr marL="646113" lvl="2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Cookies should not be used(plaintext transfer)</a:t>
            </a:r>
          </a:p>
          <a:p>
            <a:pPr marL="646113" lvl="2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Client verification of TLS certificate of server</a:t>
            </a:r>
          </a:p>
          <a:p>
            <a:pPr lvl="1" indent="0">
              <a:buNone/>
            </a:pP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Document: </a:t>
            </a: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  <a:hlinkClick r:id="rId2" action="ppaction://hlinksldjump"/>
              </a:rPr>
              <a:t>[RFC6750]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b="0" i="0" dirty="0">
              <a:solidFill>
                <a:srgbClr val="212529"/>
              </a:solidFill>
              <a:effectLst/>
              <a:latin typeface="system-ui"/>
            </a:endParaRPr>
          </a:p>
        </p:txBody>
      </p:sp>
    </p:spTree>
    <p:extLst>
      <p:ext uri="{BB962C8B-B14F-4D97-AF65-F5344CB8AC3E}">
        <p14:creationId xmlns:p14="http://schemas.microsoft.com/office/powerpoint/2010/main" val="1180701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0C0550A-9873-3EEA-CE5D-9FF8D613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450" y="2814637"/>
            <a:ext cx="2128837" cy="614363"/>
          </a:xfrm>
        </p:spPr>
        <p:txBody>
          <a:bodyPr/>
          <a:lstStyle/>
          <a:p>
            <a:r>
              <a:rPr lang="de-DE" dirty="0"/>
              <a:t>Thank you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8972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References</a:t>
            </a:r>
            <a:endParaRPr lang="en-DE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38952-F5B3-E708-8B79-B20C4D6CD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811370"/>
            <a:ext cx="11771392" cy="206245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1800" dirty="0">
                <a:hlinkClick r:id="rId2"/>
              </a:rPr>
              <a:t>https://www.w3.org/TR/wot-thing-description</a:t>
            </a:r>
            <a:r>
              <a:rPr lang="en-GB" sz="1800" dirty="0"/>
              <a:t> </a:t>
            </a:r>
            <a:r>
              <a:rPr lang="en-GB" sz="1800" dirty="0">
                <a:hlinkClick r:id="rId3" action="ppaction://hlinksldjump"/>
              </a:rPr>
              <a:t>[wot]</a:t>
            </a:r>
            <a:endParaRPr lang="en-GB" sz="1800" dirty="0"/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hlinkClick r:id="rId4"/>
              </a:rPr>
              <a:t>The 'Basic' HTTP Authentication Scheme</a:t>
            </a:r>
            <a:r>
              <a:rPr lang="en-GB" sz="1800" dirty="0"/>
              <a:t>. J. Reschke. IETF. September 2015. Proposed Standard. URL: </a:t>
            </a:r>
            <a:r>
              <a:rPr lang="en-GB" sz="1800" dirty="0">
                <a:hlinkClick r:id="rId4"/>
              </a:rPr>
              <a:t>https://httpwg.org/specs/rfc7617.html</a:t>
            </a:r>
            <a:r>
              <a:rPr lang="en-GB" sz="1800" dirty="0"/>
              <a:t> </a:t>
            </a:r>
            <a:r>
              <a:rPr lang="en-GB" sz="1800" dirty="0">
                <a:hlinkClick r:id="rId5" action="ppaction://hlinksldjump"/>
              </a:rPr>
              <a:t>[RFC7617]</a:t>
            </a:r>
            <a:endParaRPr lang="en-GB" sz="1800" dirty="0"/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hlinkClick r:id="rId6"/>
              </a:rPr>
              <a:t>HTTP Digest Access Authentication</a:t>
            </a:r>
            <a:r>
              <a:rPr lang="en-GB" sz="1800" dirty="0"/>
              <a:t>. R. </a:t>
            </a:r>
            <a:r>
              <a:rPr lang="en-GB" sz="1800" dirty="0" err="1"/>
              <a:t>Shekh</a:t>
            </a:r>
            <a:r>
              <a:rPr lang="en-GB" sz="1800" dirty="0"/>
              <a:t>-Yusef, Ed.; D. Ahrens; S. Bremer. IETF. September 2015. Proposed Standard. URL: </a:t>
            </a:r>
            <a:r>
              <a:rPr lang="en-GB" sz="1800" dirty="0">
                <a:hlinkClick r:id="rId6"/>
              </a:rPr>
              <a:t>https://httpwg.org/specs/rfc7616.html</a:t>
            </a:r>
            <a:r>
              <a:rPr lang="en-GB" sz="1800" dirty="0"/>
              <a:t> </a:t>
            </a:r>
            <a:r>
              <a:rPr lang="en-GB" sz="1800" dirty="0">
                <a:hlinkClick r:id="rId7" action="ppaction://hlinksldjump"/>
              </a:rPr>
              <a:t>[RFC7616]</a:t>
            </a:r>
            <a:endParaRPr lang="en-GB" sz="1800" dirty="0"/>
          </a:p>
          <a:p>
            <a:pPr marL="342900" indent="-342900">
              <a:buFont typeface="+mj-lt"/>
              <a:buAutoNum type="arabicPeriod"/>
            </a:pPr>
            <a:r>
              <a:rPr lang="en-GB" sz="1800" dirty="0">
                <a:hlinkClick r:id="rId8"/>
              </a:rPr>
              <a:t>The OAuth 2.0 Authorization Framework: Bearer Token Usage</a:t>
            </a:r>
            <a:r>
              <a:rPr lang="en-GB" sz="1800" dirty="0"/>
              <a:t>. M. Jones; D. Hardt. IETF. October 2012. Proposed Standard. URL: </a:t>
            </a:r>
            <a:r>
              <a:rPr lang="en-GB" sz="1800" dirty="0">
                <a:hlinkClick r:id="rId8"/>
              </a:rPr>
              <a:t>https://tools.ietf.org/html/rfc6750</a:t>
            </a:r>
            <a:r>
              <a:rPr lang="en-GB" sz="1800" dirty="0"/>
              <a:t> </a:t>
            </a:r>
            <a:r>
              <a:rPr lang="en-GB" sz="1800" dirty="0">
                <a:hlinkClick r:id="rId9" action="ppaction://hlinksldjump"/>
              </a:rPr>
              <a:t>[RFC6750]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06143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Monika Singh | 23 Sept 2022 | Authentication &amp; Authorization Mechanisms in the Web of Things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Content</a:t>
            </a:r>
            <a:endParaRPr lang="en-DE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38952-F5B3-E708-8B79-B20C4D6CD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942974"/>
            <a:ext cx="11771392" cy="576636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Web of Things</a:t>
            </a:r>
          </a:p>
          <a:p>
            <a:pPr marL="461963" lvl="1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  <a:p>
            <a:pPr marL="461963" lvl="1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Things Description</a:t>
            </a:r>
          </a:p>
          <a:p>
            <a:pPr lvl="1" indent="0">
              <a:buNone/>
            </a:pP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Security Mechanism</a:t>
            </a:r>
          </a:p>
          <a:p>
            <a:pPr marL="461963" lvl="1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BasicSecuritySchema</a:t>
            </a:r>
          </a:p>
          <a:p>
            <a:pPr marL="461963" lvl="1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DigestSecuritySchema</a:t>
            </a:r>
          </a:p>
          <a:p>
            <a:pPr marL="461963" lvl="1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APIKeySecuritySchema</a:t>
            </a:r>
          </a:p>
          <a:p>
            <a:pPr marL="461963" lvl="1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PSKSecuritySchema</a:t>
            </a:r>
          </a:p>
          <a:p>
            <a:pPr marL="461963" lvl="1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BearerSecuritySchema</a:t>
            </a:r>
          </a:p>
          <a:p>
            <a:pPr marL="461963" lvl="1" indent="-285750">
              <a:buFont typeface="Wingdings" panose="05000000000000000000" pitchFamily="2" charset="2"/>
              <a:buChar char="q"/>
            </a:pP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03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, text&#10;&#10;Description automatically generated">
            <a:extLst>
              <a:ext uri="{FF2B5EF4-FFF2-40B4-BE49-F238E27FC236}">
                <a16:creationId xmlns:a16="http://schemas.microsoft.com/office/drawing/2014/main" id="{D34F5766-6B3A-2CF1-7134-5E9CE599E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70" y="946312"/>
            <a:ext cx="5779732" cy="5100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38952-F5B3-E708-8B79-B20C4D6CDD2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96239" y="699752"/>
            <a:ext cx="5574547" cy="5593724"/>
          </a:xfrm>
        </p:spPr>
        <p:txBody>
          <a:bodyPr wrap="square" anchor="t">
            <a:norm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dirty="0"/>
              <a:t>Joining the distributed IoT by using the existing web technologies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</a:rPr>
              <a:t>Set of standards formed by the world wide web consortium (W3C) to facilitate the </a:t>
            </a:r>
          </a:p>
          <a:p>
            <a:pPr marL="646113" lvl="2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</a:rPr>
              <a:t>Interoperability</a:t>
            </a:r>
          </a:p>
          <a:p>
            <a:pPr marL="646113" lvl="2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</a:rPr>
              <a:t>Fragmentation</a:t>
            </a:r>
          </a:p>
          <a:p>
            <a:pPr marL="646113" lvl="2" indent="-28575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b="0" i="0" dirty="0">
                <a:effectLst/>
              </a:rPr>
              <a:t>usability </a:t>
            </a:r>
          </a:p>
          <a:p>
            <a:pPr lvl="2" indent="0">
              <a:spcAft>
                <a:spcPts val="600"/>
              </a:spcAft>
              <a:buNone/>
            </a:pPr>
            <a:r>
              <a:rPr lang="en-GB" b="0" i="0" dirty="0">
                <a:effectLst/>
              </a:rPr>
              <a:t>of the Internet of Things (IoT) </a:t>
            </a:r>
            <a:r>
              <a:rPr lang="en-GB" b="0" i="0" dirty="0">
                <a:effectLst/>
                <a:hlinkClick r:id="rId3" action="ppaction://hlinksldjump"/>
              </a:rPr>
              <a:t>[wot]</a:t>
            </a:r>
            <a:endParaRPr lang="en-GB" b="0" i="0" dirty="0">
              <a:effectLst/>
            </a:endParaRP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b="0" i="0" dirty="0">
                <a:effectLst/>
              </a:rPr>
              <a:t>Preserve and complement existing IoT solutions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dirty="0"/>
              <a:t>Easier to integrate 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GB" dirty="0"/>
              <a:t>Easier to maintain larger systems</a:t>
            </a:r>
            <a:endParaRPr lang="de-DE" dirty="0"/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384750" y="6473314"/>
            <a:ext cx="113247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0269" y="6473314"/>
            <a:ext cx="69698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Monika Singh | 23 Sept 2022 | Authentication &amp; Authorization Mechanisms in the Web of Things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70" y="210345"/>
            <a:ext cx="11345332" cy="410369"/>
          </a:xfrm>
        </p:spPr>
        <p:txBody>
          <a:bodyPr wrap="square" anchor="t">
            <a:normAutofit/>
          </a:bodyPr>
          <a:lstStyle/>
          <a:p>
            <a:r>
              <a:rPr lang="de-DE" u="sng" dirty="0"/>
              <a:t>WoT-Web of Things</a:t>
            </a:r>
            <a:endParaRPr lang="en-DE" u="sng" dirty="0"/>
          </a:p>
        </p:txBody>
      </p:sp>
    </p:spTree>
    <p:extLst>
      <p:ext uri="{BB962C8B-B14F-4D97-AF65-F5344CB8AC3E}">
        <p14:creationId xmlns:p14="http://schemas.microsoft.com/office/powerpoint/2010/main" val="101851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165467"/>
            <a:ext cx="11771392" cy="410369"/>
          </a:xfrm>
        </p:spPr>
        <p:txBody>
          <a:bodyPr/>
          <a:lstStyle/>
          <a:p>
            <a:r>
              <a:rPr lang="de-DE" u="sng" dirty="0"/>
              <a:t>WoT-Things Descriptions</a:t>
            </a:r>
            <a:endParaRPr lang="en-DE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38952-F5B3-E708-8B79-B20C4D6CD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811370"/>
            <a:ext cx="11771392" cy="589797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Entry point of the things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provides a machine-readable data format for describing the metadata and network-facing interfaces of Things</a:t>
            </a:r>
            <a:r>
              <a:rPr lang="en-GB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 action="ppaction://hlinksldjump"/>
              </a:rPr>
              <a:t>[wot]</a:t>
            </a:r>
            <a:endParaRPr lang="de-DE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4 main component:</a:t>
            </a:r>
          </a:p>
          <a:p>
            <a:pPr marL="646113" lvl="2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Metadata to describe the Thing</a:t>
            </a:r>
          </a:p>
          <a:p>
            <a:pPr marL="646113" lvl="2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Interaction for the things</a:t>
            </a:r>
          </a:p>
          <a:p>
            <a:pPr marL="1000125" lvl="4" indent="-285750">
              <a:buFont typeface="Wingdings" panose="05000000000000000000" pitchFamily="2" charset="2"/>
              <a:buChar char="§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Property</a:t>
            </a:r>
          </a:p>
          <a:p>
            <a:pPr marL="1000125" lvl="4" indent="-285750">
              <a:buFont typeface="Wingdings" panose="05000000000000000000" pitchFamily="2" charset="2"/>
              <a:buChar char="§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</a:p>
          <a:p>
            <a:pPr marL="1000125" lvl="4" indent="-285750">
              <a:buFont typeface="Wingdings" panose="05000000000000000000" pitchFamily="2" charset="2"/>
              <a:buChar char="§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Event</a:t>
            </a:r>
          </a:p>
          <a:p>
            <a:pPr marL="646113" lvl="2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Data schema (like array, boolean, object etc)</a:t>
            </a:r>
          </a:p>
          <a:p>
            <a:pPr marL="646113" lvl="2" indent="-285750">
              <a:buFont typeface="Wingdings" panose="05000000000000000000" pitchFamily="2" charset="2"/>
              <a:buChar char="v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Links to describe any relation to the other Things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Security schema</a:t>
            </a:r>
          </a:p>
        </p:txBody>
      </p:sp>
    </p:spTree>
    <p:extLst>
      <p:ext uri="{BB962C8B-B14F-4D97-AF65-F5344CB8AC3E}">
        <p14:creationId xmlns:p14="http://schemas.microsoft.com/office/powerpoint/2010/main" val="159827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WoT-Web of Things: Example </a:t>
            </a:r>
            <a:endParaRPr lang="en-DE" u="sng" dirty="0"/>
          </a:p>
        </p:txBody>
      </p:sp>
      <p:pic>
        <p:nvPicPr>
          <p:cNvPr id="6" name="Content Placeholder 5" descr="Thermometer with solid fill">
            <a:extLst>
              <a:ext uri="{FF2B5EF4-FFF2-40B4-BE49-F238E27FC236}">
                <a16:creationId xmlns:a16="http://schemas.microsoft.com/office/drawing/2014/main" id="{49774D8A-A16E-9BD0-1BCD-7ED8D57E4E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97178" y="1138238"/>
            <a:ext cx="914400" cy="914400"/>
          </a:xfrm>
        </p:spPr>
      </p:pic>
      <p:pic>
        <p:nvPicPr>
          <p:cNvPr id="11" name="Graphic 10" descr="Toggle with solid fill">
            <a:extLst>
              <a:ext uri="{FF2B5EF4-FFF2-40B4-BE49-F238E27FC236}">
                <a16:creationId xmlns:a16="http://schemas.microsoft.com/office/drawing/2014/main" id="{B42340C0-FEE1-E963-9804-A1F1A5E56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4647" y="1081443"/>
            <a:ext cx="914400" cy="914400"/>
          </a:xfrm>
          <a:prstGeom prst="rect">
            <a:avLst/>
          </a:prstGeom>
        </p:spPr>
      </p:pic>
      <p:pic>
        <p:nvPicPr>
          <p:cNvPr id="15" name="Picture 14" descr="Shape&#10;&#10;Description automatically generated with low confidence">
            <a:extLst>
              <a:ext uri="{FF2B5EF4-FFF2-40B4-BE49-F238E27FC236}">
                <a16:creationId xmlns:a16="http://schemas.microsoft.com/office/drawing/2014/main" id="{47BF5144-9C05-1894-9EB0-1F817A1E7A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574" y="2151161"/>
            <a:ext cx="2761582" cy="2761582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5D1C01-F950-163B-2CB2-45BE92C4DD3E}"/>
              </a:ext>
            </a:extLst>
          </p:cNvPr>
          <p:cNvSpPr txBox="1"/>
          <p:nvPr/>
        </p:nvSpPr>
        <p:spPr>
          <a:xfrm>
            <a:off x="10042199" y="2276596"/>
            <a:ext cx="104067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State</a:t>
            </a:r>
            <a:endParaRPr lang="en-DE" sz="1600" dirty="0" err="1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12B4C-C889-A976-1835-B7BDEE889976}"/>
              </a:ext>
            </a:extLst>
          </p:cNvPr>
          <p:cNvSpPr txBox="1"/>
          <p:nvPr/>
        </p:nvSpPr>
        <p:spPr>
          <a:xfrm>
            <a:off x="8321320" y="2276596"/>
            <a:ext cx="1666115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Air Temperature</a:t>
            </a:r>
            <a:endParaRPr lang="en-DE" sz="1600" dirty="0" err="1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2DC40-0D76-311C-9F8C-217C3800A24E}"/>
              </a:ext>
            </a:extLst>
          </p:cNvPr>
          <p:cNvSpPr txBox="1"/>
          <p:nvPr/>
        </p:nvSpPr>
        <p:spPr>
          <a:xfrm>
            <a:off x="1937598" y="4795640"/>
            <a:ext cx="1666115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Start Sprinkler</a:t>
            </a:r>
          </a:p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Stop Sprinkler</a:t>
            </a:r>
            <a:endParaRPr lang="en-DE" sz="1600" dirty="0" err="1"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83B21E-FC4F-E991-C5A9-CEDCC394967A}"/>
              </a:ext>
            </a:extLst>
          </p:cNvPr>
          <p:cNvSpPr txBox="1"/>
          <p:nvPr/>
        </p:nvSpPr>
        <p:spPr>
          <a:xfrm>
            <a:off x="4555169" y="4795640"/>
            <a:ext cx="1666115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Invoke Action</a:t>
            </a:r>
            <a:endParaRPr lang="en-DE" sz="1600" dirty="0" err="1">
              <a:latin typeface="+mn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26D54CB-7C83-B74A-57D3-A424628A519D}"/>
              </a:ext>
            </a:extLst>
          </p:cNvPr>
          <p:cNvSpPr/>
          <p:nvPr/>
        </p:nvSpPr>
        <p:spPr>
          <a:xfrm>
            <a:off x="8078135" y="4312966"/>
            <a:ext cx="1829429" cy="10815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  <a:p>
            <a:pPr algn="ctr">
              <a:lnSpc>
                <a:spcPct val="114000"/>
              </a:lnSpc>
            </a:pPr>
            <a:r>
              <a:rPr lang="de-DE" dirty="0"/>
              <a:t>Consumer</a:t>
            </a:r>
            <a:endParaRPr lang="en-DE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1483365-5AD6-01D8-C6C3-B6383DD2701B}"/>
              </a:ext>
            </a:extLst>
          </p:cNvPr>
          <p:cNvCxnSpPr/>
          <p:nvPr/>
        </p:nvCxnSpPr>
        <p:spPr>
          <a:xfrm flipH="1">
            <a:off x="3534184" y="5058728"/>
            <a:ext cx="4543951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BDB6EE-26B1-1071-83FB-57B056A249A8}"/>
              </a:ext>
            </a:extLst>
          </p:cNvPr>
          <p:cNvCxnSpPr>
            <a:cxnSpLocks/>
          </p:cNvCxnSpPr>
          <p:nvPr/>
        </p:nvCxnSpPr>
        <p:spPr>
          <a:xfrm flipH="1" flipV="1">
            <a:off x="9497733" y="2692712"/>
            <a:ext cx="1" cy="162025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9BB9055-E609-6EE1-AC2D-1FAD182248A2}"/>
              </a:ext>
            </a:extLst>
          </p:cNvPr>
          <p:cNvSpPr txBox="1"/>
          <p:nvPr/>
        </p:nvSpPr>
        <p:spPr>
          <a:xfrm>
            <a:off x="9665401" y="2937837"/>
            <a:ext cx="1829427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Read, write, 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observe, Unobserve Property</a:t>
            </a:r>
            <a:endParaRPr lang="en-DE" sz="1600" dirty="0" err="1">
              <a:latin typeface="+mn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3B72C69-3B15-1D05-1759-D3F8E9B12489}"/>
              </a:ext>
            </a:extLst>
          </p:cNvPr>
          <p:cNvSpPr/>
          <p:nvPr/>
        </p:nvSpPr>
        <p:spPr>
          <a:xfrm>
            <a:off x="4751515" y="1284648"/>
            <a:ext cx="1666115" cy="8067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tooDry</a:t>
            </a:r>
          </a:p>
          <a:p>
            <a:pPr algn="ctr">
              <a:lnSpc>
                <a:spcPct val="114000"/>
              </a:lnSpc>
            </a:pPr>
            <a:r>
              <a:rPr lang="de-DE" dirty="0"/>
              <a:t>tooWet</a:t>
            </a:r>
            <a:endParaRPr lang="en-DE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4079031-785C-D2F4-54DB-F5AF84EE2633}"/>
              </a:ext>
            </a:extLst>
          </p:cNvPr>
          <p:cNvCxnSpPr/>
          <p:nvPr/>
        </p:nvCxnSpPr>
        <p:spPr>
          <a:xfrm flipH="1" flipV="1">
            <a:off x="5929575" y="2164406"/>
            <a:ext cx="2148560" cy="214856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9CD6C4-C7A7-B9B7-0F44-F946C6B49E77}"/>
              </a:ext>
            </a:extLst>
          </p:cNvPr>
          <p:cNvSpPr txBox="1"/>
          <p:nvPr/>
        </p:nvSpPr>
        <p:spPr>
          <a:xfrm rot="2709743">
            <a:off x="5397646" y="3290425"/>
            <a:ext cx="275575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Subscribe, unsubscribe event</a:t>
            </a:r>
            <a:endParaRPr lang="en-DE" sz="1600" dirty="0" err="1">
              <a:latin typeface="+mn-lt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84A1953-145B-9BD7-8A7D-E6025B23EFE4}"/>
              </a:ext>
            </a:extLst>
          </p:cNvPr>
          <p:cNvCxnSpPr/>
          <p:nvPr/>
        </p:nvCxnSpPr>
        <p:spPr>
          <a:xfrm>
            <a:off x="6417630" y="2076412"/>
            <a:ext cx="2193437" cy="2193437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A2F3189-A54D-35B3-498A-133341118220}"/>
              </a:ext>
            </a:extLst>
          </p:cNvPr>
          <p:cNvSpPr txBox="1"/>
          <p:nvPr/>
        </p:nvSpPr>
        <p:spPr>
          <a:xfrm rot="2709743">
            <a:off x="6312360" y="2923952"/>
            <a:ext cx="275575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Notify the subscribers</a:t>
            </a:r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811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>
            <a:extLst>
              <a:ext uri="{FF2B5EF4-FFF2-40B4-BE49-F238E27FC236}">
                <a16:creationId xmlns:a16="http://schemas.microsoft.com/office/drawing/2014/main" id="{E6583F7D-8839-98B0-5BD7-2CB622E0FB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5974" b="10497"/>
          <a:stretch/>
        </p:blipFill>
        <p:spPr>
          <a:xfrm>
            <a:off x="220269" y="811369"/>
            <a:ext cx="11771392" cy="554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384750" y="6473314"/>
            <a:ext cx="1132479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0269" y="6473314"/>
            <a:ext cx="696986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Monika Singh | 23 Sept 2022 | Authentication &amp; Authorization Mechanisms in the Web of Things</a:t>
            </a:r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269" y="210345"/>
            <a:ext cx="11771392" cy="410369"/>
          </a:xfrm>
        </p:spPr>
        <p:txBody>
          <a:bodyPr wrap="square" anchor="t">
            <a:normAutofit/>
          </a:bodyPr>
          <a:lstStyle/>
          <a:p>
            <a:pPr algn="ctr"/>
            <a:r>
              <a:rPr lang="de-DE" u="sng" dirty="0"/>
              <a:t>Security Mechanisms</a:t>
            </a:r>
            <a:endParaRPr lang="en-DE" u="sng" dirty="0"/>
          </a:p>
        </p:txBody>
      </p:sp>
    </p:spTree>
    <p:extLst>
      <p:ext uri="{BB962C8B-B14F-4D97-AF65-F5344CB8AC3E}">
        <p14:creationId xmlns:p14="http://schemas.microsoft.com/office/powerpoint/2010/main" val="206121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Security Schemes: BasicSecurityScheme</a:t>
            </a:r>
            <a:endParaRPr lang="en-DE" sz="1600" u="sng" dirty="0">
              <a:cs typeface="Calibri" panose="020F0502020204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38952-F5B3-E708-8B79-B20C4D6CD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1082694"/>
            <a:ext cx="11771392" cy="562664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Uses user-id/password pairs (encoded in Base64)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Common use is identification purpose like statistics of users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Not secure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Can be used with external secure systems like TLS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Attacks like spoofing, eavesdropping etc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Document: </a:t>
            </a:r>
            <a:r>
              <a:rPr lang="de-DE" sz="1600" u="sng" dirty="0">
                <a:cs typeface="Calibri" panose="020F0502020204030204" pitchFamily="34" charset="0"/>
                <a:hlinkClick r:id="rId2" action="ppaction://hlinksldjump"/>
              </a:rPr>
              <a:t>[</a:t>
            </a:r>
            <a:r>
              <a:rPr lang="en-GB" sz="1600" i="0" u="sng" dirty="0">
                <a:solidFill>
                  <a:srgbClr val="000000"/>
                </a:solidFill>
                <a:effectLst/>
                <a:cs typeface="Calibri" panose="020F0502020204030204" pitchFamily="34" charset="0"/>
                <a:hlinkClick r:id="rId2" action="ppaction://hlinksldjump"/>
              </a:rPr>
              <a:t>RFC7617</a:t>
            </a:r>
            <a:r>
              <a:rPr lang="de-DE" sz="1600" u="sng" dirty="0">
                <a:cs typeface="Calibri" panose="020F0502020204030204" pitchFamily="34" charset="0"/>
                <a:hlinkClick r:id="rId2" action="ppaction://hlinksldjump"/>
              </a:rPr>
              <a:t>]</a:t>
            </a:r>
            <a:endParaRPr lang="de-D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1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Security Schemes: DigestSecurityScheme</a:t>
            </a:r>
            <a:endParaRPr lang="en-DE" u="sng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BAA0CD-A09C-443F-6D61-25B6E6134FEE}"/>
              </a:ext>
            </a:extLst>
          </p:cNvPr>
          <p:cNvCxnSpPr/>
          <p:nvPr/>
        </p:nvCxnSpPr>
        <p:spPr>
          <a:xfrm>
            <a:off x="4244693" y="1357575"/>
            <a:ext cx="0" cy="4308339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64877D-2382-9942-79CA-2C4B24219A9D}"/>
              </a:ext>
            </a:extLst>
          </p:cNvPr>
          <p:cNvCxnSpPr/>
          <p:nvPr/>
        </p:nvCxnSpPr>
        <p:spPr>
          <a:xfrm>
            <a:off x="8013554" y="1357575"/>
            <a:ext cx="0" cy="4308339"/>
          </a:xfrm>
          <a:prstGeom prst="line">
            <a:avLst/>
          </a:prstGeom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74C5D16-700F-E8E3-CE2B-8ECEC2B21B43}"/>
              </a:ext>
            </a:extLst>
          </p:cNvPr>
          <p:cNvSpPr txBox="1"/>
          <p:nvPr/>
        </p:nvSpPr>
        <p:spPr>
          <a:xfrm>
            <a:off x="3713531" y="947657"/>
            <a:ext cx="124537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Client</a:t>
            </a:r>
            <a:endParaRPr lang="en-DE" sz="1600" dirty="0" err="1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EED5B-FD3E-3250-CE55-EFDD13455BE1}"/>
              </a:ext>
            </a:extLst>
          </p:cNvPr>
          <p:cNvSpPr txBox="1"/>
          <p:nvPr/>
        </p:nvSpPr>
        <p:spPr>
          <a:xfrm>
            <a:off x="7461823" y="947657"/>
            <a:ext cx="1245379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Server</a:t>
            </a:r>
            <a:endParaRPr lang="en-DE" sz="1600" dirty="0" err="1">
              <a:latin typeface="+mn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35A8A6-EEF1-D4C3-A7DC-2D1B97143260}"/>
              </a:ext>
            </a:extLst>
          </p:cNvPr>
          <p:cNvCxnSpPr>
            <a:cxnSpLocks/>
          </p:cNvCxnSpPr>
          <p:nvPr/>
        </p:nvCxnSpPr>
        <p:spPr>
          <a:xfrm>
            <a:off x="4244693" y="2008314"/>
            <a:ext cx="375670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D794704-B3BA-1B8A-41F4-7465435F4B20}"/>
              </a:ext>
            </a:extLst>
          </p:cNvPr>
          <p:cNvSpPr txBox="1"/>
          <p:nvPr/>
        </p:nvSpPr>
        <p:spPr>
          <a:xfrm>
            <a:off x="4256848" y="1598394"/>
            <a:ext cx="374455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Unauthenticated Request</a:t>
            </a:r>
            <a:endParaRPr lang="en-DE" sz="1600" dirty="0" err="1">
              <a:latin typeface="+mn-l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E55236-DB50-660E-E6DE-FA97F2A37A06}"/>
              </a:ext>
            </a:extLst>
          </p:cNvPr>
          <p:cNvCxnSpPr/>
          <p:nvPr/>
        </p:nvCxnSpPr>
        <p:spPr>
          <a:xfrm flipH="1">
            <a:off x="4256848" y="2799298"/>
            <a:ext cx="3744552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28EF8B-8666-3B24-6CE3-F9D2E91B5072}"/>
              </a:ext>
            </a:extLst>
          </p:cNvPr>
          <p:cNvSpPr txBox="1"/>
          <p:nvPr/>
        </p:nvSpPr>
        <p:spPr>
          <a:xfrm>
            <a:off x="4256848" y="2194982"/>
            <a:ext cx="3744552" cy="8186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401 Unauthorized with WWW.Authenticate Header</a:t>
            </a:r>
          </a:p>
          <a:p>
            <a:pPr algn="ctr">
              <a:lnSpc>
                <a:spcPct val="114000"/>
              </a:lnSpc>
            </a:pPr>
            <a:endParaRPr lang="en-DE" sz="1600" dirty="0" err="1">
              <a:latin typeface="+mn-lt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56B69A76-01A6-3048-8D09-89BE49536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017"/>
            <a:ext cx="184731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altLang="en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5790D4-2945-8EDE-A633-1AE1C162A1EA}"/>
              </a:ext>
            </a:extLst>
          </p:cNvPr>
          <p:cNvCxnSpPr>
            <a:cxnSpLocks/>
          </p:cNvCxnSpPr>
          <p:nvPr/>
        </p:nvCxnSpPr>
        <p:spPr>
          <a:xfrm>
            <a:off x="4256848" y="3804390"/>
            <a:ext cx="375670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84C15B-7F26-34F8-ADE2-E4836BEE10D0}"/>
              </a:ext>
            </a:extLst>
          </p:cNvPr>
          <p:cNvSpPr txBox="1"/>
          <p:nvPr/>
        </p:nvSpPr>
        <p:spPr>
          <a:xfrm>
            <a:off x="4269003" y="3440751"/>
            <a:ext cx="374455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Request with Authorization Header</a:t>
            </a:r>
            <a:endParaRPr lang="en-DE" sz="1600" dirty="0" err="1">
              <a:latin typeface="+mn-lt"/>
            </a:endParaRP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D205062F-F9EA-C64C-FEE1-073E4A4A1C31}"/>
              </a:ext>
            </a:extLst>
          </p:cNvPr>
          <p:cNvSpPr/>
          <p:nvPr/>
        </p:nvSpPr>
        <p:spPr>
          <a:xfrm>
            <a:off x="8706375" y="1204907"/>
            <a:ext cx="2946912" cy="2002705"/>
          </a:xfrm>
          <a:prstGeom prst="wedgeRoundRectCallout">
            <a:avLst>
              <a:gd name="adj1" fmla="val -71322"/>
              <a:gd name="adj2" fmla="val 29790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WWW-Authenticate: Digest </a:t>
            </a:r>
            <a:endParaRPr kumimoji="0" lang="de-DE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ar(--bs-font-monospace)"/>
            </a:endParaRPr>
          </a:p>
          <a:p>
            <a:pPr>
              <a:lnSpc>
                <a:spcPct val="114000"/>
              </a:lnSpc>
            </a:pP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realm="http-auth@example.org",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qop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="auth, auth-int", </a:t>
            </a:r>
            <a:endParaRPr kumimoji="0" lang="de-DE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ar(--bs-font-monospace)"/>
            </a:endParaRPr>
          </a:p>
          <a:p>
            <a:pPr>
              <a:lnSpc>
                <a:spcPct val="114000"/>
              </a:lnSpc>
            </a:pP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algorithm=SHA-256, nonce="7ypf/xlj9XXwfDPEoM4URrv/xwf94BcCAzFZH4GiTo0v", opaque="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FQhe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/qaU925kfnzjCev0ciny7QMkPqMAFRtzCUYo5tdS"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14000"/>
              </a:lnSpc>
            </a:pPr>
            <a:endParaRPr lang="en-DE" sz="12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7" name="Speech Bubble: Rectangle with Corners Rounded 36">
            <a:extLst>
              <a:ext uri="{FF2B5EF4-FFF2-40B4-BE49-F238E27FC236}">
                <a16:creationId xmlns:a16="http://schemas.microsoft.com/office/drawing/2014/main" id="{E2F2E854-1EAB-B17E-AE37-73CF1AE12CFF}"/>
              </a:ext>
            </a:extLst>
          </p:cNvPr>
          <p:cNvSpPr/>
          <p:nvPr/>
        </p:nvSpPr>
        <p:spPr>
          <a:xfrm>
            <a:off x="312379" y="1428114"/>
            <a:ext cx="3159479" cy="3126222"/>
          </a:xfrm>
          <a:prstGeom prst="wedgeRoundRectCallout">
            <a:avLst>
              <a:gd name="adj1" fmla="val 73906"/>
              <a:gd name="adj2" fmla="val 25739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Authorization: Digest username="Mufasa", </a:t>
            </a:r>
            <a:endParaRPr kumimoji="0" lang="de-DE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realm="http-auth@example.org",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uri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="/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dir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/index.html", </a:t>
            </a:r>
            <a:endParaRPr kumimoji="0" lang="de-DE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algorithm=SHA-256, nonce="7ypf/xlj9XXwfDPEoM4URrv/xwf94BcCAzFZH4GiTo0v", </a:t>
            </a:r>
            <a:endParaRPr kumimoji="0" lang="de-DE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nc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=00000001, 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cnonce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="f2/wE4q74E6zIJEtWaHKaf5wv/H5QzzpXusqGemxURZJ", </a:t>
            </a:r>
            <a:endParaRPr kumimoji="0" lang="de-DE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var(--bs-font-monospace)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qop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=auth, response="753927fa0e85d155564e2e272a28d1802ca10daf4496794697cf8db5856cb6c1", opaque="</a:t>
            </a:r>
            <a:r>
              <a:rPr kumimoji="0" lang="en-DE" altLang="en-DE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FQhe</a:t>
            </a:r>
            <a:r>
              <a:rPr kumimoji="0" lang="en-DE" altLang="en-DE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bs-font-monospace)"/>
              </a:rPr>
              <a:t>/qaU925kfnzjCev0ciny7QMkPqMAFRtzCUYo5tdS"</a:t>
            </a:r>
            <a:r>
              <a:rPr kumimoji="0" lang="en-DE" altLang="en-DE" sz="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DE" altLang="en-DE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8B9350-1E77-5EC4-B84A-C0B96D6C5628}"/>
              </a:ext>
            </a:extLst>
          </p:cNvPr>
          <p:cNvCxnSpPr/>
          <p:nvPr/>
        </p:nvCxnSpPr>
        <p:spPr>
          <a:xfrm flipH="1">
            <a:off x="4256848" y="5015001"/>
            <a:ext cx="3756706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15C626C-8856-B9CA-9550-472EF2AA4F8B}"/>
              </a:ext>
            </a:extLst>
          </p:cNvPr>
          <p:cNvSpPr txBox="1"/>
          <p:nvPr/>
        </p:nvSpPr>
        <p:spPr>
          <a:xfrm>
            <a:off x="4272443" y="4623281"/>
            <a:ext cx="374455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latin typeface="+mn-lt"/>
              </a:rPr>
              <a:t>If valid, returns 200</a:t>
            </a:r>
            <a:endParaRPr lang="en-DE" sz="1600" dirty="0" err="1">
              <a:latin typeface="+mn-lt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3E5DB7E-FFC3-5765-1536-C75BA25428AA}"/>
              </a:ext>
            </a:extLst>
          </p:cNvPr>
          <p:cNvSpPr/>
          <p:nvPr/>
        </p:nvSpPr>
        <p:spPr>
          <a:xfrm>
            <a:off x="8320473" y="3909337"/>
            <a:ext cx="2220684" cy="8444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/>
              <a:t>Verify the credentials </a:t>
            </a:r>
            <a:endParaRPr lang="en-D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EABB5D-C7F0-8E68-E4C0-68738FAA4A01}"/>
              </a:ext>
            </a:extLst>
          </p:cNvPr>
          <p:cNvSpPr txBox="1"/>
          <p:nvPr/>
        </p:nvSpPr>
        <p:spPr>
          <a:xfrm>
            <a:off x="312379" y="5889121"/>
            <a:ext cx="3744551" cy="5379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nc: nonce count</a:t>
            </a:r>
          </a:p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qop: quality of protection</a:t>
            </a:r>
            <a:endParaRPr lang="en-DE" sz="1600" dirty="0" err="1">
              <a:latin typeface="+mn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61A663-1734-2418-0471-10293F9A248C}"/>
              </a:ext>
            </a:extLst>
          </p:cNvPr>
          <p:cNvSpPr txBox="1"/>
          <p:nvPr/>
        </p:nvSpPr>
        <p:spPr>
          <a:xfrm>
            <a:off x="4056930" y="5889121"/>
            <a:ext cx="4263541" cy="257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dirty="0">
                <a:latin typeface="+mn-lt"/>
              </a:rPr>
              <a:t>Ref: []</a:t>
            </a:r>
            <a:endParaRPr lang="en-DE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019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A36FE6-69BE-CA71-14C5-DF16188C5B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A2294-5AB7-0ECD-A2F6-74B20ED5C6C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Monika Singh | 23 Sept 2022 | Authentication &amp; Authorization Mechanisms in the Web of Things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4D07883-6DE1-7D2D-2BE4-AF49D574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u="sng" dirty="0"/>
              <a:t>Security Schemes: DigestSecurityScheme</a:t>
            </a:r>
            <a:endParaRPr lang="en-DE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2938952-F5B3-E708-8B79-B20C4D6CD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269" y="811370"/>
            <a:ext cx="11771392" cy="3816728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Uses user-id/password pairs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Vulernable to dictinary attacks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Entropy of the password should be more like 128 bit hence cannot be memorised by the humans, can be used for automated process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000" dirty="0">
                <a:latin typeface="Calibri" panose="020F0502020204030204" pitchFamily="34" charset="0"/>
                <a:cs typeface="Calibri" panose="020F0502020204030204" pitchFamily="34" charset="0"/>
              </a:rPr>
              <a:t>Use over secure channels like https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2000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nability of the client to authenticate the server is a weakness of Digest Authentication</a:t>
            </a:r>
            <a:endParaRPr lang="de-DE" sz="2000" b="0" i="0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0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confidentiality protection, other response/request available to </a:t>
            </a:r>
            <a:r>
              <a:rPr lang="en-GB" sz="2000" b="0" i="0" dirty="0">
                <a:solidFill>
                  <a:srgbClr val="2125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eavesdropper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implemented for HTTP consumer or producer in node-wot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 : [</a:t>
            </a:r>
            <a:r>
              <a:rPr lang="en-GB" sz="20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 action="ppaction://hlinksldjump"/>
              </a:rPr>
              <a:t>RFC7616</a:t>
            </a:r>
            <a:r>
              <a:rPr lang="en-GB" sz="2000" dirty="0">
                <a:solidFill>
                  <a:srgbClr val="21252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dirty="0">
              <a:solidFill>
                <a:srgbClr val="21252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sz="2000" b="0" i="0" dirty="0">
              <a:solidFill>
                <a:srgbClr val="2125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303905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1014</Words>
  <Application>Microsoft Office PowerPoint</Application>
  <PresentationFormat>Widescreen</PresentationFormat>
  <Paragraphs>164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system-ui</vt:lpstr>
      <vt:lpstr>Arial</vt:lpstr>
      <vt:lpstr>Calibri</vt:lpstr>
      <vt:lpstr>var(--bs-font-monospace)</vt:lpstr>
      <vt:lpstr>Symbol</vt:lpstr>
      <vt:lpstr>Courier New</vt:lpstr>
      <vt:lpstr>Wingdings</vt:lpstr>
      <vt:lpstr>Arial Unicode MS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Authentication &amp; Authorization Mechanisms in the Web of Things    Monika Singh monika.singh@tum.de      </vt:lpstr>
      <vt:lpstr>Content</vt:lpstr>
      <vt:lpstr>WoT-Web of Things</vt:lpstr>
      <vt:lpstr>WoT-Things Descriptions</vt:lpstr>
      <vt:lpstr>WoT-Web of Things: Example </vt:lpstr>
      <vt:lpstr>Security Mechanisms</vt:lpstr>
      <vt:lpstr>Security Schemes: BasicSecurityScheme</vt:lpstr>
      <vt:lpstr>Security Schemes: DigestSecurityScheme</vt:lpstr>
      <vt:lpstr>Security Schemes: DigestSecurityScheme</vt:lpstr>
      <vt:lpstr>Security Schemes: APIKeySecurityScheme</vt:lpstr>
      <vt:lpstr>Security Schemes: BearerSecurityScheme</vt:lpstr>
      <vt:lpstr>Security Schemes: BearerSecurityScheme</vt:lpstr>
      <vt:lpstr>Thank you</vt:lpstr>
      <vt:lpstr>References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Introduction - Sebastian Steinhorst</dc:title>
  <dc:creator>Sebastian Steinhorst</dc:creator>
  <cp:lastModifiedBy>Monika Singh</cp:lastModifiedBy>
  <cp:revision>230</cp:revision>
  <cp:lastPrinted>2015-07-30T14:04:45Z</cp:lastPrinted>
  <dcterms:created xsi:type="dcterms:W3CDTF">2017-01-26T15:34:34Z</dcterms:created>
  <dcterms:modified xsi:type="dcterms:W3CDTF">2022-10-07T10:36:02Z</dcterms:modified>
</cp:coreProperties>
</file>